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66" r:id="rId6"/>
    <p:sldId id="300" r:id="rId7"/>
    <p:sldId id="270" r:id="rId8"/>
    <p:sldId id="299" r:id="rId9"/>
    <p:sldId id="296" r:id="rId10"/>
    <p:sldId id="258" r:id="rId11"/>
    <p:sldId id="268" r:id="rId12"/>
    <p:sldId id="274" r:id="rId13"/>
    <p:sldId id="288" r:id="rId14"/>
    <p:sldId id="289" r:id="rId15"/>
    <p:sldId id="275" r:id="rId16"/>
    <p:sldId id="276" r:id="rId17"/>
    <p:sldId id="277" r:id="rId18"/>
    <p:sldId id="278" r:id="rId19"/>
    <p:sldId id="279" r:id="rId20"/>
    <p:sldId id="269" r:id="rId21"/>
    <p:sldId id="271" r:id="rId22"/>
    <p:sldId id="272" r:id="rId23"/>
    <p:sldId id="267" r:id="rId24"/>
    <p:sldId id="262" r:id="rId25"/>
    <p:sldId id="284" r:id="rId26"/>
    <p:sldId id="263" r:id="rId27"/>
    <p:sldId id="286" r:id="rId28"/>
    <p:sldId id="293"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AEE93DD-8208-41A2-AFAB-0A4F6BCC6BA9}" type="slidenum">
              <a:rPr lang="en-US" altLang="en-US"/>
              <a:pPr/>
              <a:t>‹#›</a:t>
            </a:fld>
            <a:endParaRPr lang="en-US" altLang="en-US"/>
          </a:p>
        </p:txBody>
      </p:sp>
    </p:spTree>
    <p:extLst>
      <p:ext uri="{BB962C8B-B14F-4D97-AF65-F5344CB8AC3E}">
        <p14:creationId xmlns:p14="http://schemas.microsoft.com/office/powerpoint/2010/main" val="4069499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C35092A-7FD8-449C-AD27-61AD92C17E78}" type="slidenum">
              <a:rPr lang="en-US" altLang="en-US"/>
              <a:pPr/>
              <a:t>‹#›</a:t>
            </a:fld>
            <a:endParaRPr lang="en-US" altLang="en-US"/>
          </a:p>
        </p:txBody>
      </p:sp>
    </p:spTree>
    <p:extLst>
      <p:ext uri="{BB962C8B-B14F-4D97-AF65-F5344CB8AC3E}">
        <p14:creationId xmlns:p14="http://schemas.microsoft.com/office/powerpoint/2010/main" val="823738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EC72379-A893-4979-8735-3519B126996E}" type="slidenum">
              <a:rPr lang="en-US" altLang="en-US"/>
              <a:pPr/>
              <a:t>‹#›</a:t>
            </a:fld>
            <a:endParaRPr lang="en-US" altLang="en-US"/>
          </a:p>
        </p:txBody>
      </p:sp>
    </p:spTree>
    <p:extLst>
      <p:ext uri="{BB962C8B-B14F-4D97-AF65-F5344CB8AC3E}">
        <p14:creationId xmlns:p14="http://schemas.microsoft.com/office/powerpoint/2010/main" val="4216583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04EC7C0-3302-4A36-B6FA-F8706DFD9BF2}" type="slidenum">
              <a:rPr lang="en-US" altLang="en-US"/>
              <a:pPr/>
              <a:t>‹#›</a:t>
            </a:fld>
            <a:endParaRPr lang="en-US" altLang="en-US"/>
          </a:p>
        </p:txBody>
      </p:sp>
    </p:spTree>
    <p:extLst>
      <p:ext uri="{BB962C8B-B14F-4D97-AF65-F5344CB8AC3E}">
        <p14:creationId xmlns:p14="http://schemas.microsoft.com/office/powerpoint/2010/main" val="270523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A96BEAE-EF37-444A-A5BB-67ED494C7D4B}" type="slidenum">
              <a:rPr lang="en-US" altLang="en-US"/>
              <a:pPr/>
              <a:t>‹#›</a:t>
            </a:fld>
            <a:endParaRPr lang="en-US" altLang="en-US"/>
          </a:p>
        </p:txBody>
      </p:sp>
    </p:spTree>
    <p:extLst>
      <p:ext uri="{BB962C8B-B14F-4D97-AF65-F5344CB8AC3E}">
        <p14:creationId xmlns:p14="http://schemas.microsoft.com/office/powerpoint/2010/main" val="290422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96F7368-61F6-4E9E-AF7B-C983329A07FD}" type="slidenum">
              <a:rPr lang="en-US" altLang="en-US"/>
              <a:pPr/>
              <a:t>‹#›</a:t>
            </a:fld>
            <a:endParaRPr lang="en-US" altLang="en-US"/>
          </a:p>
        </p:txBody>
      </p:sp>
    </p:spTree>
    <p:extLst>
      <p:ext uri="{BB962C8B-B14F-4D97-AF65-F5344CB8AC3E}">
        <p14:creationId xmlns:p14="http://schemas.microsoft.com/office/powerpoint/2010/main" val="693695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A835C8F0-08BE-4252-B71D-F3043C5E799D}" type="slidenum">
              <a:rPr lang="en-US" altLang="en-US"/>
              <a:pPr/>
              <a:t>‹#›</a:t>
            </a:fld>
            <a:endParaRPr lang="en-US" altLang="en-US"/>
          </a:p>
        </p:txBody>
      </p:sp>
    </p:spTree>
    <p:extLst>
      <p:ext uri="{BB962C8B-B14F-4D97-AF65-F5344CB8AC3E}">
        <p14:creationId xmlns:p14="http://schemas.microsoft.com/office/powerpoint/2010/main" val="1653227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583EDB0D-59CC-4E0F-91D5-BCFC62D7A520}" type="slidenum">
              <a:rPr lang="en-US" altLang="en-US"/>
              <a:pPr/>
              <a:t>‹#›</a:t>
            </a:fld>
            <a:endParaRPr lang="en-US" altLang="en-US"/>
          </a:p>
        </p:txBody>
      </p:sp>
    </p:spTree>
    <p:extLst>
      <p:ext uri="{BB962C8B-B14F-4D97-AF65-F5344CB8AC3E}">
        <p14:creationId xmlns:p14="http://schemas.microsoft.com/office/powerpoint/2010/main" val="2828973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E4E235BB-1B6D-4F9B-BB33-753AD5789336}" type="slidenum">
              <a:rPr lang="en-US" altLang="en-US"/>
              <a:pPr/>
              <a:t>‹#›</a:t>
            </a:fld>
            <a:endParaRPr lang="en-US" altLang="en-US"/>
          </a:p>
        </p:txBody>
      </p:sp>
    </p:spTree>
    <p:extLst>
      <p:ext uri="{BB962C8B-B14F-4D97-AF65-F5344CB8AC3E}">
        <p14:creationId xmlns:p14="http://schemas.microsoft.com/office/powerpoint/2010/main" val="2357884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1E8CA32-36D1-46EF-8E15-EDFD77A3272E}" type="slidenum">
              <a:rPr lang="en-US" altLang="en-US"/>
              <a:pPr/>
              <a:t>‹#›</a:t>
            </a:fld>
            <a:endParaRPr lang="en-US" altLang="en-US"/>
          </a:p>
        </p:txBody>
      </p:sp>
    </p:spTree>
    <p:extLst>
      <p:ext uri="{BB962C8B-B14F-4D97-AF65-F5344CB8AC3E}">
        <p14:creationId xmlns:p14="http://schemas.microsoft.com/office/powerpoint/2010/main" val="3932207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D38F395-67DE-4CE7-B913-A8F8FFB1C95F}" type="slidenum">
              <a:rPr lang="en-US" altLang="en-US"/>
              <a:pPr/>
              <a:t>‹#›</a:t>
            </a:fld>
            <a:endParaRPr lang="en-US" altLang="en-US"/>
          </a:p>
        </p:txBody>
      </p:sp>
    </p:spTree>
    <p:extLst>
      <p:ext uri="{BB962C8B-B14F-4D97-AF65-F5344CB8AC3E}">
        <p14:creationId xmlns:p14="http://schemas.microsoft.com/office/powerpoint/2010/main" val="1947034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31E4B47-4E55-4EDD-AF0D-82618E01772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30425"/>
            <a:ext cx="7772400" cy="1470025"/>
          </a:xfrm>
        </p:spPr>
        <p:txBody>
          <a:bodyPr anchor="ctr"/>
          <a:lstStyle/>
          <a:p>
            <a:r>
              <a:rPr lang="en-US" altLang="en-US" sz="4000" b="1"/>
              <a:t>“Make Room for Rubrics”</a:t>
            </a:r>
            <a:br>
              <a:rPr lang="en-US" altLang="en-US" sz="4000" b="1"/>
            </a:br>
            <a:r>
              <a:rPr lang="en-US" altLang="en-US" sz="4000" b="1"/>
              <a:t/>
            </a:r>
            <a:br>
              <a:rPr lang="en-US" altLang="en-US" sz="4000" b="1"/>
            </a:br>
            <a:r>
              <a:rPr lang="en-US" altLang="en-US" sz="4000" b="1"/>
              <a:t/>
            </a:r>
            <a:br>
              <a:rPr lang="en-US" altLang="en-US" sz="4000" b="1"/>
            </a:br>
            <a:r>
              <a:rPr lang="en-US" altLang="en-US" sz="4000" b="1"/>
              <a:t/>
            </a:r>
            <a:br>
              <a:rPr lang="en-US" altLang="en-US" sz="4000" b="1"/>
            </a:br>
            <a:r>
              <a:rPr lang="en-US" altLang="en-US" sz="4000" b="1"/>
              <a:t>Creating and Using Rubrics</a:t>
            </a:r>
            <a:br>
              <a:rPr lang="en-US" altLang="en-US" sz="4000" b="1"/>
            </a:br>
            <a:r>
              <a:rPr lang="en-US" altLang="en-US" sz="4000" b="1"/>
              <a:t/>
            </a:r>
            <a:br>
              <a:rPr lang="en-US" altLang="en-US" sz="4000" b="1"/>
            </a:br>
            <a:endParaRPr lang="en-US" altLang="en-US" sz="4000" b="1"/>
          </a:p>
        </p:txBody>
      </p:sp>
      <p:sp>
        <p:nvSpPr>
          <p:cNvPr id="2051" name="Rectangle 3"/>
          <p:cNvSpPr>
            <a:spLocks noGrp="1" noChangeArrowheads="1"/>
          </p:cNvSpPr>
          <p:nvPr>
            <p:ph type="subTitle" idx="1"/>
          </p:nvPr>
        </p:nvSpPr>
        <p:spPr>
          <a:xfrm>
            <a:off x="1371600" y="4648200"/>
            <a:ext cx="6400800" cy="1752600"/>
          </a:xfrm>
        </p:spPr>
        <p:txBody>
          <a:bodyPr/>
          <a:lstStyle/>
          <a:p>
            <a:r>
              <a:rPr lang="en-US" altLang="en-US" sz="1600" dirty="0" smtClean="0"/>
              <a:t>Created originally by</a:t>
            </a:r>
            <a:endParaRPr lang="en-US" altLang="en-US" sz="1600" dirty="0"/>
          </a:p>
          <a:p>
            <a:r>
              <a:rPr lang="en-US" altLang="en-US" sz="1600" dirty="0"/>
              <a:t>Leda M. </a:t>
            </a:r>
            <a:r>
              <a:rPr lang="en-US" altLang="en-US" sz="1600" dirty="0" err="1"/>
              <a:t>Cott</a:t>
            </a:r>
            <a:r>
              <a:rPr lang="en-US" altLang="en-US" sz="1600" dirty="0"/>
              <a:t>, Ph.D</a:t>
            </a:r>
            <a:r>
              <a:rPr lang="en-US" altLang="en-US" sz="1600" dirty="0" smtClean="0"/>
              <a:t>.</a:t>
            </a:r>
            <a:endParaRPr lang="en-US" altLang="en-US" sz="1600" dirty="0"/>
          </a:p>
          <a:p>
            <a:r>
              <a:rPr lang="en-US" altLang="en-US" sz="1600" dirty="0" smtClean="0"/>
              <a:t>Edited by Ginger Y. McKinney</a:t>
            </a:r>
          </a:p>
          <a:p>
            <a:r>
              <a:rPr lang="en-US" altLang="en-US" sz="1600" dirty="0" smtClean="0"/>
              <a:t>For EDU 310 Technology in Education</a:t>
            </a:r>
          </a:p>
          <a:p>
            <a:r>
              <a:rPr lang="en-US" altLang="en-US" sz="1600" dirty="0" smtClean="0"/>
              <a:t>NC Wesleyan College</a:t>
            </a:r>
          </a:p>
          <a:p>
            <a:r>
              <a:rPr lang="en-US" altLang="en-US" sz="1600" dirty="0" smtClean="0"/>
              <a:t>Summer 1 (2015)</a:t>
            </a:r>
            <a:endParaRPr lang="en-US" altLang="en-US" sz="1600" dirty="0"/>
          </a:p>
        </p:txBody>
      </p:sp>
      <p:pic>
        <p:nvPicPr>
          <p:cNvPr id="2052" name="Picture 4" descr="MCj0404437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1371600"/>
            <a:ext cx="1841500" cy="1793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720725" y="1709738"/>
            <a:ext cx="5495925"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4400"/>
              <a:t>Rubrics are basically </a:t>
            </a:r>
          </a:p>
          <a:p>
            <a:r>
              <a:rPr lang="en-US" altLang="en-US" sz="4400"/>
              <a:t>a simplified way </a:t>
            </a:r>
          </a:p>
          <a:p>
            <a:r>
              <a:rPr lang="en-US" altLang="en-US" sz="4400"/>
              <a:t>to grade</a:t>
            </a:r>
          </a:p>
          <a:p>
            <a:r>
              <a:rPr lang="en-US" altLang="en-US" sz="4400"/>
              <a:t>a complicated </a:t>
            </a:r>
          </a:p>
          <a:p>
            <a:r>
              <a:rPr lang="en-US" altLang="en-US" sz="4400"/>
              <a:t>assignment.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en-US" sz="4000"/>
              <a:t>Rubrics are scoring criteria that are:</a:t>
            </a:r>
          </a:p>
        </p:txBody>
      </p:sp>
      <p:sp>
        <p:nvSpPr>
          <p:cNvPr id="18435" name="Rectangle 3"/>
          <p:cNvSpPr>
            <a:spLocks noGrp="1" noChangeArrowheads="1"/>
          </p:cNvSpPr>
          <p:nvPr>
            <p:ph type="body" idx="1"/>
          </p:nvPr>
        </p:nvSpPr>
        <p:spPr/>
        <p:txBody>
          <a:bodyPr/>
          <a:lstStyle/>
          <a:p>
            <a:pPr>
              <a:lnSpc>
                <a:spcPct val="90000"/>
              </a:lnSpc>
            </a:pPr>
            <a:r>
              <a:rPr lang="en-US" altLang="en-US" sz="2800"/>
              <a:t>Summative:  provide information about a student’s knowledge</a:t>
            </a:r>
          </a:p>
          <a:p>
            <a:pPr>
              <a:lnSpc>
                <a:spcPct val="90000"/>
              </a:lnSpc>
            </a:pPr>
            <a:r>
              <a:rPr lang="en-US" altLang="en-US" sz="2800"/>
              <a:t>Formative:  provide information about a student’s strengths and weaknesses; it becomes an ongoing part of the whole teaching and learning process.</a:t>
            </a:r>
          </a:p>
          <a:p>
            <a:pPr>
              <a:lnSpc>
                <a:spcPct val="90000"/>
              </a:lnSpc>
            </a:pPr>
            <a:r>
              <a:rPr lang="en-US" altLang="en-US" sz="2800"/>
              <a:t>Evaluative:  provide ways to create instruction that better fits each student’s needs</a:t>
            </a:r>
          </a:p>
          <a:p>
            <a:pPr>
              <a:lnSpc>
                <a:spcPct val="90000"/>
              </a:lnSpc>
            </a:pPr>
            <a:r>
              <a:rPr lang="en-US" altLang="en-US" sz="2800"/>
              <a:t>Educative:  Provide students with an understanding of how they learn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en-US"/>
              <a:t>Why Use Rubrics?</a:t>
            </a:r>
          </a:p>
        </p:txBody>
      </p:sp>
      <p:sp>
        <p:nvSpPr>
          <p:cNvPr id="25603" name="Rectangle 3"/>
          <p:cNvSpPr>
            <a:spLocks noGrp="1" noChangeArrowheads="1"/>
          </p:cNvSpPr>
          <p:nvPr>
            <p:ph type="body" idx="1"/>
          </p:nvPr>
        </p:nvSpPr>
        <p:spPr/>
        <p:txBody>
          <a:bodyPr/>
          <a:lstStyle/>
          <a:p>
            <a:r>
              <a:rPr lang="en-US" altLang="en-US" sz="2800" dirty="0"/>
              <a:t>Rubrics appeal to teachers and students for many </a:t>
            </a:r>
            <a:r>
              <a:rPr lang="en-US" altLang="en-US" sz="2800" dirty="0" smtClean="0"/>
              <a:t>reasons.</a:t>
            </a:r>
            <a:endParaRPr lang="en-US" altLang="en-US" sz="2800" dirty="0"/>
          </a:p>
          <a:p>
            <a:r>
              <a:rPr lang="en-US" altLang="en-US" sz="2800" dirty="0"/>
              <a:t>They are powerful tools for both teaching and </a:t>
            </a:r>
            <a:r>
              <a:rPr lang="en-US" altLang="en-US" sz="2800" dirty="0" smtClean="0"/>
              <a:t>assessment.</a:t>
            </a:r>
            <a:endParaRPr lang="en-US" altLang="en-US" sz="2800" dirty="0"/>
          </a:p>
          <a:p>
            <a:r>
              <a:rPr lang="en-US" altLang="en-US" sz="2800" dirty="0"/>
              <a:t>Rubrics can improve student </a:t>
            </a:r>
            <a:r>
              <a:rPr lang="en-US" altLang="en-US" sz="2800" dirty="0" smtClean="0"/>
              <a:t>performance.</a:t>
            </a:r>
            <a:endParaRPr lang="en-US" altLang="en-US" sz="2800" dirty="0"/>
          </a:p>
          <a:p>
            <a:r>
              <a:rPr lang="en-US" altLang="en-US" sz="2800" dirty="0"/>
              <a:t>Rubrics can monitor student </a:t>
            </a:r>
            <a:r>
              <a:rPr lang="en-US" altLang="en-US" sz="2800" dirty="0" smtClean="0"/>
              <a:t>performance.</a:t>
            </a:r>
            <a:endParaRPr lang="en-US" altLang="en-US" sz="2800" dirty="0"/>
          </a:p>
          <a:p>
            <a:r>
              <a:rPr lang="en-US" altLang="en-US" sz="2800" dirty="0"/>
              <a:t>Rubrics can make teachers’ expectations </a:t>
            </a:r>
            <a:r>
              <a:rPr lang="en-US" altLang="en-US" sz="2800" dirty="0" smtClean="0"/>
              <a:t>clear.</a:t>
            </a:r>
            <a:endParaRPr lang="en-US" altLang="en-US" sz="2800" dirty="0"/>
          </a:p>
          <a:p>
            <a:r>
              <a:rPr lang="en-US" altLang="en-US" sz="2800" dirty="0"/>
              <a:t>Rubrics can show students how to meet teacher </a:t>
            </a:r>
            <a:r>
              <a:rPr lang="en-US" altLang="en-US" sz="2800" dirty="0" smtClean="0"/>
              <a:t>expectations.</a:t>
            </a:r>
            <a:endParaRPr lang="en-US" alt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en-US" sz="4000"/>
              <a:t>More Advantages of using Rubrics in Assessment:</a:t>
            </a:r>
          </a:p>
        </p:txBody>
      </p:sp>
      <p:sp>
        <p:nvSpPr>
          <p:cNvPr id="39939" name="Rectangle 3"/>
          <p:cNvSpPr>
            <a:spLocks noGrp="1" noChangeArrowheads="1"/>
          </p:cNvSpPr>
          <p:nvPr>
            <p:ph type="body" idx="1"/>
          </p:nvPr>
        </p:nvSpPr>
        <p:spPr/>
        <p:txBody>
          <a:bodyPr/>
          <a:lstStyle/>
          <a:p>
            <a:pPr>
              <a:lnSpc>
                <a:spcPct val="90000"/>
              </a:lnSpc>
            </a:pPr>
            <a:r>
              <a:rPr lang="en-US" altLang="en-US" sz="2800"/>
              <a:t>They allow assessment to be more objective and consistent.</a:t>
            </a:r>
          </a:p>
          <a:p>
            <a:pPr>
              <a:lnSpc>
                <a:spcPct val="90000"/>
              </a:lnSpc>
            </a:pPr>
            <a:r>
              <a:rPr lang="en-US" altLang="en-US" sz="2800"/>
              <a:t>They focus the teacher to clarify the criteria in specific terms.</a:t>
            </a:r>
          </a:p>
          <a:p>
            <a:pPr>
              <a:lnSpc>
                <a:spcPct val="90000"/>
              </a:lnSpc>
            </a:pPr>
            <a:r>
              <a:rPr lang="en-US" altLang="en-US" sz="2800"/>
              <a:t>They clearly show the student how their work will be evaluated and what is expected.</a:t>
            </a:r>
          </a:p>
          <a:p>
            <a:pPr>
              <a:lnSpc>
                <a:spcPct val="90000"/>
              </a:lnSpc>
            </a:pPr>
            <a:r>
              <a:rPr lang="en-US" altLang="en-US" sz="2800"/>
              <a:t>Provide useful feedback regarding the effectiveness of the instruction.</a:t>
            </a:r>
          </a:p>
          <a:p>
            <a:pPr>
              <a:lnSpc>
                <a:spcPct val="90000"/>
              </a:lnSpc>
            </a:pPr>
            <a:r>
              <a:rPr lang="en-US" altLang="en-US" sz="2800"/>
              <a:t>Provide benchmarks against which to measure and document progress.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tLang="en-US"/>
              <a:t>Common Features:</a:t>
            </a:r>
          </a:p>
        </p:txBody>
      </p:sp>
      <p:sp>
        <p:nvSpPr>
          <p:cNvPr id="40963" name="Rectangle 3"/>
          <p:cNvSpPr>
            <a:spLocks noGrp="1" noChangeArrowheads="1"/>
          </p:cNvSpPr>
          <p:nvPr>
            <p:ph type="body" idx="1"/>
          </p:nvPr>
        </p:nvSpPr>
        <p:spPr/>
        <p:txBody>
          <a:bodyPr/>
          <a:lstStyle/>
          <a:p>
            <a:r>
              <a:rPr lang="en-US" altLang="en-US" sz="2800" dirty="0"/>
              <a:t>Rubrics can be created in a variety of forms and levels of complexity, however, they all contain common </a:t>
            </a:r>
            <a:r>
              <a:rPr lang="en-US" altLang="en-US" sz="2800" i="1" u="sng" dirty="0"/>
              <a:t>features.</a:t>
            </a:r>
          </a:p>
          <a:p>
            <a:r>
              <a:rPr lang="en-US" altLang="en-US" sz="2800" dirty="0"/>
              <a:t>These features focus on measuring a stated </a:t>
            </a:r>
            <a:r>
              <a:rPr lang="en-US" altLang="en-US" sz="2800" i="1" u="sng" dirty="0"/>
              <a:t>objective</a:t>
            </a:r>
            <a:r>
              <a:rPr lang="en-US" altLang="en-US" sz="2800" dirty="0"/>
              <a:t> (performance, behavior, or quality)</a:t>
            </a:r>
          </a:p>
          <a:p>
            <a:r>
              <a:rPr lang="en-US" altLang="en-US" sz="2800" dirty="0"/>
              <a:t>They use a </a:t>
            </a:r>
            <a:r>
              <a:rPr lang="en-US" altLang="en-US" sz="2800" i="1" u="sng" dirty="0"/>
              <a:t>range</a:t>
            </a:r>
            <a:r>
              <a:rPr lang="en-US" altLang="en-US" sz="2800" dirty="0"/>
              <a:t> to rate performance.</a:t>
            </a:r>
          </a:p>
          <a:p>
            <a:r>
              <a:rPr lang="en-US" altLang="en-US" sz="2800" dirty="0"/>
              <a:t>They contain specific characteristics arranged in levels indicating the </a:t>
            </a:r>
            <a:r>
              <a:rPr lang="en-US" altLang="en-US" sz="2800" i="1" u="sng" dirty="0"/>
              <a:t>degree</a:t>
            </a:r>
            <a:r>
              <a:rPr lang="en-US" altLang="en-US" sz="2800" dirty="0"/>
              <a:t> to which a standard has been met.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en-US"/>
              <a:t>The Result of Using Rubrics:</a:t>
            </a:r>
          </a:p>
        </p:txBody>
      </p:sp>
      <p:sp>
        <p:nvSpPr>
          <p:cNvPr id="26627" name="Rectangle 3"/>
          <p:cNvSpPr>
            <a:spLocks noGrp="1" noChangeArrowheads="1"/>
          </p:cNvSpPr>
          <p:nvPr>
            <p:ph type="body" idx="1"/>
          </p:nvPr>
        </p:nvSpPr>
        <p:spPr/>
        <p:txBody>
          <a:bodyPr/>
          <a:lstStyle/>
          <a:p>
            <a:r>
              <a:rPr lang="en-US" altLang="en-US"/>
              <a:t>The result is often marked improvement in the quality of student work and in learning.</a:t>
            </a:r>
          </a:p>
          <a:p>
            <a:r>
              <a:rPr lang="en-US" altLang="en-US"/>
              <a:t>The most common argument for using rubrics is they help define “quality.”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en-US" sz="4000"/>
              <a:t>A Second Reason that Rubrics are Useful:</a:t>
            </a:r>
          </a:p>
        </p:txBody>
      </p:sp>
      <p:sp>
        <p:nvSpPr>
          <p:cNvPr id="27651" name="Rectangle 3"/>
          <p:cNvSpPr>
            <a:spLocks noGrp="1" noChangeArrowheads="1"/>
          </p:cNvSpPr>
          <p:nvPr>
            <p:ph type="body" idx="1"/>
          </p:nvPr>
        </p:nvSpPr>
        <p:spPr/>
        <p:txBody>
          <a:bodyPr/>
          <a:lstStyle/>
          <a:p>
            <a:r>
              <a:rPr lang="en-US" altLang="en-US"/>
              <a:t>They help students become more thoughtful judges of the quality of their own work.</a:t>
            </a:r>
          </a:p>
          <a:p>
            <a:r>
              <a:rPr lang="en-US" altLang="en-US"/>
              <a:t>Students become increasingly able to spot and solve problems in their own work.</a:t>
            </a:r>
          </a:p>
          <a:p>
            <a:r>
              <a:rPr lang="en-US" altLang="en-US"/>
              <a:t>Repeated use of rubrics increases students’ sense of responsibility for their own work.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tLang="en-US"/>
              <a:t>A Third Reason:</a:t>
            </a:r>
          </a:p>
        </p:txBody>
      </p:sp>
      <p:sp>
        <p:nvSpPr>
          <p:cNvPr id="28675" name="Rectangle 3"/>
          <p:cNvSpPr>
            <a:spLocks noGrp="1" noChangeArrowheads="1"/>
          </p:cNvSpPr>
          <p:nvPr>
            <p:ph type="body" idx="1"/>
          </p:nvPr>
        </p:nvSpPr>
        <p:spPr/>
        <p:txBody>
          <a:bodyPr/>
          <a:lstStyle/>
          <a:p>
            <a:pPr>
              <a:lnSpc>
                <a:spcPct val="90000"/>
              </a:lnSpc>
            </a:pPr>
            <a:r>
              <a:rPr lang="en-US" altLang="en-US" sz="2400"/>
              <a:t>Rubrics reduce the amount of time teachers spend evaluating student work.</a:t>
            </a:r>
          </a:p>
          <a:p>
            <a:pPr>
              <a:lnSpc>
                <a:spcPct val="90000"/>
              </a:lnSpc>
            </a:pPr>
            <a:r>
              <a:rPr lang="en-US" altLang="en-US" sz="2400"/>
              <a:t>Teachers tend to find that by the time a piece has been student-assessed according to a rubric, they have little left to say about it.</a:t>
            </a:r>
          </a:p>
          <a:p>
            <a:pPr>
              <a:lnSpc>
                <a:spcPct val="90000"/>
              </a:lnSpc>
            </a:pPr>
            <a:r>
              <a:rPr lang="en-US" altLang="en-US" sz="2400"/>
              <a:t>Teachers can then often simply check an item in the rubric, rather than struggling to explain the flaw or strength they have noticed, and trying to figure out what to suggest in terms of improvements.</a:t>
            </a:r>
          </a:p>
          <a:p>
            <a:pPr>
              <a:lnSpc>
                <a:spcPct val="90000"/>
              </a:lnSpc>
            </a:pPr>
            <a:r>
              <a:rPr lang="en-US" altLang="en-US" sz="2400"/>
              <a:t>Rubrics provide students with more informative feedback about their strengths and areas in need of improvement.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ltLang="en-US"/>
              <a:t>Fourth:</a:t>
            </a:r>
          </a:p>
        </p:txBody>
      </p:sp>
      <p:sp>
        <p:nvSpPr>
          <p:cNvPr id="29699" name="Rectangle 3"/>
          <p:cNvSpPr>
            <a:spLocks noGrp="1" noChangeArrowheads="1"/>
          </p:cNvSpPr>
          <p:nvPr>
            <p:ph type="body" idx="1"/>
          </p:nvPr>
        </p:nvSpPr>
        <p:spPr/>
        <p:txBody>
          <a:bodyPr/>
          <a:lstStyle/>
          <a:p>
            <a:r>
              <a:rPr lang="en-US" altLang="en-US" dirty="0"/>
              <a:t>Teachers appreciate rubrics because their “accordion” nature allows them to accommodate heterogeneous classes.  The examples given have three or four gradations of quality, but there is no reason they </a:t>
            </a:r>
            <a:r>
              <a:rPr lang="en-US" altLang="en-US" dirty="0" smtClean="0"/>
              <a:t>can not </a:t>
            </a:r>
            <a:r>
              <a:rPr lang="en-US" altLang="en-US" dirty="0"/>
              <a:t>be “stretched” to reflect the work of both gifted and those with learning challenges.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ltLang="en-US"/>
              <a:t>And Finally:</a:t>
            </a:r>
          </a:p>
        </p:txBody>
      </p:sp>
      <p:sp>
        <p:nvSpPr>
          <p:cNvPr id="30723" name="Rectangle 3"/>
          <p:cNvSpPr>
            <a:spLocks noGrp="1" noChangeArrowheads="1"/>
          </p:cNvSpPr>
          <p:nvPr>
            <p:ph type="body" idx="1"/>
          </p:nvPr>
        </p:nvSpPr>
        <p:spPr/>
        <p:txBody>
          <a:bodyPr/>
          <a:lstStyle/>
          <a:p>
            <a:r>
              <a:rPr lang="en-US" altLang="en-US"/>
              <a:t>Rubrics are easy to use and to explain.</a:t>
            </a:r>
          </a:p>
          <a:p>
            <a:r>
              <a:rPr lang="en-US" altLang="en-US"/>
              <a:t>Students are more able to articulate what they have learned.</a:t>
            </a:r>
          </a:p>
          <a:p>
            <a:r>
              <a:rPr lang="en-US" altLang="en-US"/>
              <a:t>Students know exactly what they need to do to be successful.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295400" y="533400"/>
            <a:ext cx="7391400" cy="2743200"/>
          </a:xfrm>
        </p:spPr>
        <p:txBody>
          <a:bodyPr/>
          <a:lstStyle/>
          <a:p>
            <a:r>
              <a:rPr lang="en-US" altLang="en-US" sz="4000"/>
              <a:t/>
            </a:r>
            <a:br>
              <a:rPr lang="en-US" altLang="en-US" sz="4000"/>
            </a:br>
            <a:r>
              <a:rPr lang="en-US" altLang="en-US" sz="4000"/>
              <a:t>Have you ever heard that a little hard work up front saves time in the end? </a:t>
            </a:r>
            <a:br>
              <a:rPr lang="en-US" altLang="en-US" sz="4000"/>
            </a:br>
            <a:r>
              <a:rPr lang="en-US" altLang="en-US" sz="4000"/>
              <a:t/>
            </a:r>
            <a:br>
              <a:rPr lang="en-US" altLang="en-US" sz="4000"/>
            </a:br>
            <a:r>
              <a:rPr lang="en-US" altLang="en-US" sz="4000"/>
              <a:t/>
            </a:r>
            <a:br>
              <a:rPr lang="en-US" altLang="en-US" sz="4000"/>
            </a:br>
            <a:endParaRPr lang="en-US" altLang="en-US" sz="4000"/>
          </a:p>
        </p:txBody>
      </p:sp>
      <p:pic>
        <p:nvPicPr>
          <p:cNvPr id="3076" name="Picture 4" descr="MCj0281333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27463" y="2438400"/>
            <a:ext cx="1676400" cy="22304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tLang="en-US" sz="4000"/>
              <a:t>To summarize; in the classroom, rubrics can:</a:t>
            </a:r>
          </a:p>
        </p:txBody>
      </p:sp>
      <p:sp>
        <p:nvSpPr>
          <p:cNvPr id="20483" name="Rectangle 3"/>
          <p:cNvSpPr>
            <a:spLocks noGrp="1" noChangeArrowheads="1"/>
          </p:cNvSpPr>
          <p:nvPr>
            <p:ph type="body" idx="1"/>
          </p:nvPr>
        </p:nvSpPr>
        <p:spPr/>
        <p:txBody>
          <a:bodyPr/>
          <a:lstStyle/>
          <a:p>
            <a:r>
              <a:rPr lang="en-US" altLang="en-US"/>
              <a:t>Make assessment more meaningful</a:t>
            </a:r>
          </a:p>
          <a:p>
            <a:r>
              <a:rPr lang="en-US" altLang="en-US"/>
              <a:t>Clarify expectations</a:t>
            </a:r>
          </a:p>
          <a:p>
            <a:r>
              <a:rPr lang="en-US" altLang="en-US"/>
              <a:t>Yield better feedback</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n-US"/>
              <a:t>For the students, a rubric:</a:t>
            </a:r>
          </a:p>
        </p:txBody>
      </p:sp>
      <p:sp>
        <p:nvSpPr>
          <p:cNvPr id="22531" name="Rectangle 3"/>
          <p:cNvSpPr>
            <a:spLocks noGrp="1" noChangeArrowheads="1"/>
          </p:cNvSpPr>
          <p:nvPr>
            <p:ph type="body" idx="1"/>
          </p:nvPr>
        </p:nvSpPr>
        <p:spPr/>
        <p:txBody>
          <a:bodyPr/>
          <a:lstStyle/>
          <a:p>
            <a:r>
              <a:rPr lang="en-US" altLang="en-US"/>
              <a:t>Clarifies the often “mysterious” grade at the end of a unit, project, paper, presentation, or other assignment</a:t>
            </a:r>
          </a:p>
          <a:p>
            <a:r>
              <a:rPr lang="en-US" altLang="en-US"/>
              <a:t>Can give insight and direction about what is important about the assignment/activity</a:t>
            </a:r>
          </a:p>
          <a:p>
            <a:pPr>
              <a:buFontTx/>
              <a:buNone/>
            </a:pPr>
            <a:endParaRPr lang="en-US"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ltLang="en-US" sz="3200" dirty="0"/>
              <a:t>There are two predominant types of rubrics:</a:t>
            </a:r>
          </a:p>
        </p:txBody>
      </p:sp>
      <p:sp>
        <p:nvSpPr>
          <p:cNvPr id="23555" name="Rectangle 3"/>
          <p:cNvSpPr>
            <a:spLocks noGrp="1" noChangeArrowheads="1"/>
          </p:cNvSpPr>
          <p:nvPr>
            <p:ph type="body" idx="1"/>
          </p:nvPr>
        </p:nvSpPr>
        <p:spPr>
          <a:xfrm>
            <a:off x="457200" y="1219200"/>
            <a:ext cx="8229600" cy="4525963"/>
          </a:xfrm>
        </p:spPr>
        <p:txBody>
          <a:bodyPr/>
          <a:lstStyle/>
          <a:p>
            <a:r>
              <a:rPr lang="en-US" altLang="en-US" sz="2400" dirty="0" smtClean="0"/>
              <a:t>Holistic - </a:t>
            </a:r>
            <a:r>
              <a:rPr lang="en-US" altLang="en-US" sz="2400" dirty="0" smtClean="0"/>
              <a:t>assess student work as a whole.</a:t>
            </a:r>
            <a:endParaRPr lang="en-US" altLang="en-US" sz="2400" dirty="0"/>
          </a:p>
          <a:p>
            <a:r>
              <a:rPr lang="en-US" altLang="en-US" sz="2400" dirty="0" smtClean="0"/>
              <a:t>Analytical - </a:t>
            </a:r>
            <a:r>
              <a:rPr lang="en-US" altLang="en-US" sz="2400" dirty="0" smtClean="0"/>
              <a:t>identify and assess components of a finished project.</a:t>
            </a:r>
            <a:endParaRPr lang="en-US" altLang="en-US" sz="2400" dirty="0"/>
          </a:p>
          <a:p>
            <a:pPr marL="0" indent="0">
              <a:buNone/>
            </a:pPr>
            <a:r>
              <a:rPr lang="en-US" altLang="en-US" sz="2400" dirty="0" smtClean="0"/>
              <a:t>Neither type of rubric is better than the other.  Both have a place in authentic assessment.</a:t>
            </a:r>
          </a:p>
          <a:p>
            <a:pPr marL="0" indent="0">
              <a:buNone/>
            </a:pPr>
            <a:endParaRPr lang="en-US" altLang="en-US" sz="2400" dirty="0"/>
          </a:p>
          <a:p>
            <a:r>
              <a:rPr lang="en-US" altLang="en-US" sz="2400" dirty="0" smtClean="0"/>
              <a:t>Creating a rubric is a fairly easy process even though it takes a little time. </a:t>
            </a:r>
          </a:p>
          <a:p>
            <a:r>
              <a:rPr lang="en-US" altLang="en-US" sz="2400" dirty="0" smtClean="0"/>
              <a:t>However, the time is well worth the effort. </a:t>
            </a:r>
          </a:p>
          <a:p>
            <a:pPr marL="0" indent="0">
              <a:buNone/>
            </a:pPr>
            <a:endParaRPr lang="en-US" altLang="en-US" sz="2400" dirty="0" smtClean="0"/>
          </a:p>
          <a:p>
            <a:pPr marL="0" indent="0">
              <a:buNone/>
            </a:pPr>
            <a:endParaRPr lang="en-US" altLang="en-US" sz="2400" dirty="0"/>
          </a:p>
          <a:p>
            <a:pPr marL="0" indent="0">
              <a:buNone/>
            </a:pPr>
            <a:endParaRPr lang="en-US" altLang="en-US" sz="2400" dirty="0" smtClean="0"/>
          </a:p>
          <a:p>
            <a:pPr marL="0" indent="0">
              <a:buNone/>
            </a:pPr>
            <a:endParaRPr lang="en-US" alt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en-US" sz="3200" dirty="0"/>
              <a:t>Constructing</a:t>
            </a:r>
            <a:r>
              <a:rPr lang="en-US" altLang="en-US" dirty="0"/>
              <a:t> </a:t>
            </a:r>
            <a:r>
              <a:rPr lang="en-US" altLang="en-US" sz="3200" dirty="0"/>
              <a:t>a Rubric</a:t>
            </a:r>
            <a:r>
              <a:rPr lang="en-US" altLang="en-US" dirty="0"/>
              <a:t>:</a:t>
            </a:r>
          </a:p>
        </p:txBody>
      </p:sp>
      <p:sp>
        <p:nvSpPr>
          <p:cNvPr id="17411" name="Rectangle 3"/>
          <p:cNvSpPr>
            <a:spLocks noGrp="1" noChangeArrowheads="1"/>
          </p:cNvSpPr>
          <p:nvPr>
            <p:ph type="body" idx="1"/>
          </p:nvPr>
        </p:nvSpPr>
        <p:spPr/>
        <p:txBody>
          <a:bodyPr/>
          <a:lstStyle/>
          <a:p>
            <a:pPr>
              <a:lnSpc>
                <a:spcPct val="80000"/>
              </a:lnSpc>
            </a:pPr>
            <a:r>
              <a:rPr lang="en-US" altLang="en-US" sz="2400"/>
              <a:t>Know the goals for instruction</a:t>
            </a:r>
          </a:p>
          <a:p>
            <a:pPr>
              <a:lnSpc>
                <a:spcPct val="80000"/>
              </a:lnSpc>
            </a:pPr>
            <a:r>
              <a:rPr lang="en-US" altLang="en-US" sz="2400"/>
              <a:t>Know the specific skills that you want students to develop throughout the activity/assignment.</a:t>
            </a:r>
          </a:p>
          <a:p>
            <a:pPr>
              <a:lnSpc>
                <a:spcPct val="80000"/>
              </a:lnSpc>
            </a:pPr>
            <a:r>
              <a:rPr lang="en-US" altLang="en-US" sz="2400"/>
              <a:t>What are the learning outcomes?</a:t>
            </a:r>
          </a:p>
          <a:p>
            <a:pPr>
              <a:lnSpc>
                <a:spcPct val="80000"/>
              </a:lnSpc>
            </a:pPr>
            <a:r>
              <a:rPr lang="en-US" altLang="en-US" sz="2400"/>
              <a:t>Decide on the structure of the rubric; holistic or analytical --  what fits best for the task?</a:t>
            </a:r>
          </a:p>
          <a:p>
            <a:pPr>
              <a:lnSpc>
                <a:spcPct val="80000"/>
              </a:lnSpc>
            </a:pPr>
            <a:r>
              <a:rPr lang="en-US" altLang="en-US" sz="2400"/>
              <a:t>Determine the levels of performance</a:t>
            </a:r>
          </a:p>
          <a:p>
            <a:pPr>
              <a:lnSpc>
                <a:spcPct val="80000"/>
              </a:lnSpc>
            </a:pPr>
            <a:r>
              <a:rPr lang="en-US" altLang="en-US" sz="2400"/>
              <a:t>Are there levels of performance specific to each criteria?</a:t>
            </a:r>
          </a:p>
          <a:p>
            <a:pPr>
              <a:lnSpc>
                <a:spcPct val="80000"/>
              </a:lnSpc>
            </a:pPr>
            <a:r>
              <a:rPr lang="en-US" altLang="en-US" sz="2400"/>
              <a:t>Share the rubric with your students</a:t>
            </a:r>
          </a:p>
          <a:p>
            <a:pPr>
              <a:lnSpc>
                <a:spcPct val="80000"/>
              </a:lnSpc>
            </a:pPr>
            <a:r>
              <a:rPr lang="en-US" altLang="en-US" sz="2400"/>
              <a:t>Students should have an opportunity to see, discuss, or even design the rubric prior to the performance, project, activity, assignment, etc.</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43564" y="76200"/>
            <a:ext cx="8229600" cy="1143000"/>
          </a:xfrm>
        </p:spPr>
        <p:txBody>
          <a:bodyPr/>
          <a:lstStyle/>
          <a:p>
            <a:r>
              <a:rPr lang="en-US" altLang="en-US" sz="3200" dirty="0"/>
              <a:t>Here's How, Step-by-Step: </a:t>
            </a:r>
          </a:p>
        </p:txBody>
      </p:sp>
      <p:sp>
        <p:nvSpPr>
          <p:cNvPr id="12291" name="Rectangle 3"/>
          <p:cNvSpPr>
            <a:spLocks noGrp="1" noChangeArrowheads="1"/>
          </p:cNvSpPr>
          <p:nvPr>
            <p:ph type="body" idx="1"/>
          </p:nvPr>
        </p:nvSpPr>
        <p:spPr>
          <a:xfrm>
            <a:off x="443564" y="1066800"/>
            <a:ext cx="8229600" cy="4876800"/>
          </a:xfrm>
        </p:spPr>
        <p:txBody>
          <a:bodyPr/>
          <a:lstStyle/>
          <a:p>
            <a:pPr marL="609600" indent="-609600">
              <a:lnSpc>
                <a:spcPct val="80000"/>
              </a:lnSpc>
              <a:buFont typeface="+mj-lt"/>
              <a:buAutoNum type="arabicPeriod"/>
            </a:pPr>
            <a:r>
              <a:rPr lang="en-US" altLang="en-US" sz="1800" b="1" dirty="0"/>
              <a:t>Make a list of what </a:t>
            </a:r>
            <a:r>
              <a:rPr lang="en-US" altLang="en-US" sz="1800" b="1" dirty="0" smtClean="0"/>
              <a:t>you want </a:t>
            </a:r>
            <a:r>
              <a:rPr lang="en-US" altLang="en-US" sz="1800" b="1" dirty="0"/>
              <a:t>the students to accomplish through </a:t>
            </a:r>
            <a:r>
              <a:rPr lang="en-US" altLang="en-US" sz="1800" b="1" dirty="0" smtClean="0"/>
              <a:t>the assignment</a:t>
            </a:r>
            <a:r>
              <a:rPr lang="en-US" altLang="en-US" sz="1800" b="1" dirty="0"/>
              <a:t>. </a:t>
            </a:r>
          </a:p>
          <a:p>
            <a:pPr marL="609600" indent="-609600">
              <a:lnSpc>
                <a:spcPct val="80000"/>
              </a:lnSpc>
              <a:buFont typeface="+mj-lt"/>
              <a:buAutoNum type="arabicPeriod"/>
            </a:pPr>
            <a:r>
              <a:rPr lang="en-US" altLang="en-US" sz="1800" b="1" dirty="0"/>
              <a:t>Organize </a:t>
            </a:r>
            <a:r>
              <a:rPr lang="en-US" altLang="en-US" sz="1800" b="1" dirty="0" smtClean="0"/>
              <a:t>a </a:t>
            </a:r>
            <a:r>
              <a:rPr lang="en-US" altLang="en-US" sz="1800" b="1" dirty="0"/>
              <a:t>list from most important to least </a:t>
            </a:r>
            <a:r>
              <a:rPr lang="en-US" altLang="en-US" sz="1800" b="1" dirty="0" smtClean="0"/>
              <a:t>important (ranked list). </a:t>
            </a:r>
            <a:endParaRPr lang="en-US" altLang="en-US" sz="1800" b="1" dirty="0"/>
          </a:p>
          <a:p>
            <a:pPr marL="609600" indent="-609600">
              <a:lnSpc>
                <a:spcPct val="80000"/>
              </a:lnSpc>
              <a:buFont typeface="+mj-lt"/>
              <a:buAutoNum type="arabicPeriod"/>
            </a:pPr>
            <a:r>
              <a:rPr lang="en-US" altLang="en-US" sz="1800" b="1" dirty="0"/>
              <a:t>Decide on an overall point value for the assignment. </a:t>
            </a:r>
          </a:p>
          <a:p>
            <a:pPr marL="609600" indent="-609600">
              <a:lnSpc>
                <a:spcPct val="80000"/>
              </a:lnSpc>
              <a:buFont typeface="+mj-lt"/>
              <a:buAutoNum type="arabicPeriod"/>
            </a:pPr>
            <a:r>
              <a:rPr lang="en-US" altLang="en-US" sz="1800" b="1" dirty="0"/>
              <a:t>Assign each item on </a:t>
            </a:r>
            <a:r>
              <a:rPr lang="en-US" altLang="en-US" sz="1800" b="1" dirty="0" smtClean="0"/>
              <a:t>the </a:t>
            </a:r>
            <a:r>
              <a:rPr lang="en-US" altLang="en-US" sz="1800" b="1" dirty="0"/>
              <a:t>ranked list a percentage value out of 100 percent. </a:t>
            </a:r>
          </a:p>
          <a:p>
            <a:pPr marL="609600" indent="-609600">
              <a:lnSpc>
                <a:spcPct val="80000"/>
              </a:lnSpc>
              <a:buFont typeface="+mj-lt"/>
              <a:buAutoNum type="arabicPeriod"/>
            </a:pPr>
            <a:r>
              <a:rPr lang="en-US" altLang="en-US" sz="1800" b="1" dirty="0"/>
              <a:t>Multiply </a:t>
            </a:r>
            <a:r>
              <a:rPr lang="en-US" altLang="en-US" sz="1800" b="1" dirty="0" smtClean="0"/>
              <a:t>the total </a:t>
            </a:r>
            <a:r>
              <a:rPr lang="en-US" altLang="en-US" sz="1800" b="1" dirty="0"/>
              <a:t>point value from step 3 by each item's assigned percentage to arrive at the point value for that item. </a:t>
            </a:r>
          </a:p>
          <a:p>
            <a:pPr marL="609600" indent="-609600">
              <a:lnSpc>
                <a:spcPct val="80000"/>
              </a:lnSpc>
              <a:buFont typeface="+mj-lt"/>
              <a:buAutoNum type="arabicPeriod"/>
            </a:pPr>
            <a:r>
              <a:rPr lang="en-US" altLang="en-US" sz="1800" b="1" dirty="0"/>
              <a:t>On a fresh sheet of paper, write the name for each item on your list in order from most to least </a:t>
            </a:r>
            <a:r>
              <a:rPr lang="en-US" altLang="en-US" sz="1800" b="1" dirty="0" smtClean="0"/>
              <a:t>important (or visa versa). </a:t>
            </a:r>
            <a:r>
              <a:rPr lang="en-US" altLang="en-US" sz="1800" b="1" dirty="0"/>
              <a:t>Make sure to leave room in between each category. </a:t>
            </a:r>
          </a:p>
          <a:p>
            <a:pPr marL="609600" indent="-609600">
              <a:lnSpc>
                <a:spcPct val="80000"/>
              </a:lnSpc>
              <a:buFont typeface="+mj-lt"/>
              <a:buAutoNum type="arabicPeriod"/>
            </a:pPr>
            <a:r>
              <a:rPr lang="en-US" altLang="en-US" sz="1800" b="1" dirty="0"/>
              <a:t>Assign specific grading criteria for each main category from step six. </a:t>
            </a:r>
            <a:r>
              <a:rPr lang="en-US" altLang="en-US" sz="1800" b="1" dirty="0" smtClean="0"/>
              <a:t>Be sure to actually list the ways in which students might meet the criterion.  Avoid unclear language</a:t>
            </a:r>
            <a:r>
              <a:rPr lang="en-US" altLang="en-US" sz="1800" b="1" smtClean="0"/>
              <a:t>.  Avoid </a:t>
            </a:r>
            <a:r>
              <a:rPr lang="en-US" altLang="en-US" sz="1800" b="1" dirty="0" smtClean="0"/>
              <a:t>unnecessarily negative language. Articulate gradations of quality.</a:t>
            </a:r>
            <a:endParaRPr lang="en-US" altLang="en-US" sz="1800" b="1" dirty="0"/>
          </a:p>
          <a:p>
            <a:pPr marL="609600" indent="-609600">
              <a:lnSpc>
                <a:spcPct val="80000"/>
              </a:lnSpc>
              <a:buFont typeface="+mj-lt"/>
              <a:buAutoNum type="arabicPeriod"/>
            </a:pPr>
            <a:r>
              <a:rPr lang="en-US" altLang="en-US" sz="1800" b="1" dirty="0"/>
              <a:t>Distribute or display the rubric to the students when you are explaining the assignment. </a:t>
            </a:r>
          </a:p>
          <a:p>
            <a:pPr marL="609600" indent="-609600">
              <a:lnSpc>
                <a:spcPct val="80000"/>
              </a:lnSpc>
              <a:buFont typeface="+mj-lt"/>
              <a:buAutoNum type="arabicPeriod"/>
            </a:pPr>
            <a:r>
              <a:rPr lang="en-US" altLang="en-US" sz="1800" b="1" dirty="0"/>
              <a:t>Attach a copy of the rubric filled in with the student's scores to his/her graded work once it is completed. </a:t>
            </a:r>
            <a:br>
              <a:rPr lang="en-US" altLang="en-US" sz="1800" b="1" dirty="0"/>
            </a:br>
            <a:endParaRPr lang="en-US" altLang="en-US" sz="18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en-US" sz="4000"/>
              <a:t>What To Do Once You Created Rubrics</a:t>
            </a:r>
          </a:p>
        </p:txBody>
      </p:sp>
      <p:sp>
        <p:nvSpPr>
          <p:cNvPr id="35843" name="Rectangle 3"/>
          <p:cNvSpPr>
            <a:spLocks noGrp="1" noChangeArrowheads="1"/>
          </p:cNvSpPr>
          <p:nvPr>
            <p:ph type="body" idx="1"/>
          </p:nvPr>
        </p:nvSpPr>
        <p:spPr/>
        <p:txBody>
          <a:bodyPr/>
          <a:lstStyle/>
          <a:p>
            <a:r>
              <a:rPr lang="en-US" altLang="en-US"/>
              <a:t>Creating rubrics is the difficult part</a:t>
            </a:r>
          </a:p>
          <a:p>
            <a:r>
              <a:rPr lang="en-US" altLang="en-US"/>
              <a:t>Using them is relatively easy!</a:t>
            </a:r>
          </a:p>
          <a:p>
            <a:r>
              <a:rPr lang="en-US" altLang="en-US"/>
              <a:t>When you hand the marked rubric back with the students’ work, they’ll know what they did well and what they need to work on in the future.</a:t>
            </a:r>
          </a:p>
          <a:p>
            <a:r>
              <a:rPr lang="en-US" altLang="en-US"/>
              <a:t>However you use them, the idea is to support and to evaluate student learning.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199" y="35293"/>
            <a:ext cx="8234413" cy="650507"/>
          </a:xfrm>
        </p:spPr>
        <p:txBody>
          <a:bodyPr/>
          <a:lstStyle/>
          <a:p>
            <a:r>
              <a:rPr lang="en-US" altLang="en-US" dirty="0"/>
              <a:t>Tips: </a:t>
            </a:r>
          </a:p>
        </p:txBody>
      </p:sp>
      <p:sp>
        <p:nvSpPr>
          <p:cNvPr id="13315" name="Rectangle 3"/>
          <p:cNvSpPr>
            <a:spLocks noGrp="1" noChangeArrowheads="1"/>
          </p:cNvSpPr>
          <p:nvPr>
            <p:ph type="body" idx="1"/>
          </p:nvPr>
        </p:nvSpPr>
        <p:spPr>
          <a:xfrm>
            <a:off x="475648" y="685800"/>
            <a:ext cx="8229600" cy="4525963"/>
          </a:xfrm>
        </p:spPr>
        <p:txBody>
          <a:bodyPr/>
          <a:lstStyle/>
          <a:p>
            <a:r>
              <a:rPr lang="en-US" altLang="en-US" sz="2400" dirty="0"/>
              <a:t>Definitely </a:t>
            </a:r>
            <a:r>
              <a:rPr lang="en-US" altLang="en-US" sz="2400" dirty="0" smtClean="0"/>
              <a:t>knowing </a:t>
            </a:r>
            <a:r>
              <a:rPr lang="en-US" altLang="en-US" sz="2400" dirty="0"/>
              <a:t>what </a:t>
            </a:r>
            <a:r>
              <a:rPr lang="en-US" altLang="en-US" sz="2400" dirty="0" smtClean="0"/>
              <a:t>the </a:t>
            </a:r>
            <a:r>
              <a:rPr lang="en-US" altLang="en-US" sz="2400" dirty="0"/>
              <a:t>categories will be before </a:t>
            </a:r>
            <a:r>
              <a:rPr lang="en-US" altLang="en-US" sz="2400" dirty="0" smtClean="0"/>
              <a:t>making the </a:t>
            </a:r>
            <a:r>
              <a:rPr lang="en-US" altLang="en-US" sz="2400" dirty="0"/>
              <a:t>assignment. </a:t>
            </a:r>
            <a:endParaRPr lang="en-US" altLang="en-US" sz="2400" dirty="0" smtClean="0"/>
          </a:p>
          <a:p>
            <a:pPr marL="0" indent="0">
              <a:buNone/>
            </a:pPr>
            <a:endParaRPr lang="en-US" altLang="en-US" sz="2400" dirty="0"/>
          </a:p>
          <a:p>
            <a:r>
              <a:rPr lang="en-US" altLang="en-US" sz="2400" dirty="0"/>
              <a:t>The upfront time in creating the rubric more than pays off in the reduced time it takes to grade the assignment. </a:t>
            </a:r>
            <a:endParaRPr lang="en-US" altLang="en-US" sz="2400" dirty="0" smtClean="0"/>
          </a:p>
          <a:p>
            <a:pPr marL="0" indent="0">
              <a:buNone/>
            </a:pPr>
            <a:endParaRPr lang="en-US" altLang="en-US" sz="2400" dirty="0"/>
          </a:p>
          <a:p>
            <a:r>
              <a:rPr lang="en-US" altLang="en-US" sz="2400" dirty="0" smtClean="0"/>
              <a:t>Each rubric item should focus on a different skill.</a:t>
            </a:r>
          </a:p>
          <a:p>
            <a:pPr marL="0" indent="0">
              <a:buNone/>
            </a:pPr>
            <a:endParaRPr lang="en-US" altLang="en-US" sz="2400" dirty="0" smtClean="0"/>
          </a:p>
          <a:p>
            <a:r>
              <a:rPr lang="en-US" altLang="en-US" sz="2400" dirty="0" smtClean="0"/>
              <a:t>Focus on how students develop and express their learning.</a:t>
            </a:r>
          </a:p>
          <a:p>
            <a:pPr marL="0" indent="0">
              <a:buNone/>
            </a:pPr>
            <a:endParaRPr lang="en-US" altLang="en-US" sz="2400" dirty="0" smtClean="0"/>
          </a:p>
          <a:p>
            <a:r>
              <a:rPr lang="en-US" altLang="en-US" sz="2400" dirty="0" smtClean="0"/>
              <a:t>Evaluate only measurable criteria.</a:t>
            </a:r>
          </a:p>
          <a:p>
            <a:pPr marL="0" indent="0">
              <a:buNone/>
            </a:pPr>
            <a:endParaRPr lang="en-US" altLang="en-US" sz="2400" dirty="0" smtClean="0"/>
          </a:p>
          <a:p>
            <a:r>
              <a:rPr lang="en-US" altLang="en-US" sz="2400" dirty="0" smtClean="0"/>
              <a:t>Ideally, the entire rubric should fit on one sheet of paper.</a:t>
            </a:r>
          </a:p>
          <a:p>
            <a:pPr marL="0" indent="0">
              <a:buNone/>
            </a:pPr>
            <a:endParaRPr lang="en-US" altLang="en-US" sz="2400" dirty="0" smtClean="0"/>
          </a:p>
          <a:p>
            <a:r>
              <a:rPr lang="en-US" altLang="en-US" sz="2400" dirty="0" smtClean="0"/>
              <a:t>Re-evaluate the rubric. (Did it work?  Was it sufficiently detailed?)</a:t>
            </a:r>
          </a:p>
          <a:p>
            <a:pPr marL="609600" indent="-609600"/>
            <a:endParaRPr lang="en-US" alt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tLang="en-US"/>
              <a:t>In Conclusion</a:t>
            </a:r>
          </a:p>
        </p:txBody>
      </p:sp>
      <p:sp>
        <p:nvSpPr>
          <p:cNvPr id="37891" name="Rectangle 3"/>
          <p:cNvSpPr>
            <a:spLocks noGrp="1" noChangeArrowheads="1"/>
          </p:cNvSpPr>
          <p:nvPr>
            <p:ph type="body" idx="1"/>
          </p:nvPr>
        </p:nvSpPr>
        <p:spPr/>
        <p:txBody>
          <a:bodyPr/>
          <a:lstStyle/>
          <a:p>
            <a:r>
              <a:rPr lang="en-US" altLang="en-US" sz="2400" dirty="0"/>
              <a:t>Rubrics serve, above all, to inform and improve teachers’ instruction, while giving students the feedback they need to learn and grow</a:t>
            </a:r>
            <a:r>
              <a:rPr lang="en-US" altLang="en-US" sz="2400" dirty="0" smtClean="0"/>
              <a:t>.</a:t>
            </a:r>
          </a:p>
          <a:p>
            <a:endParaRPr lang="en-US" altLang="en-US" sz="2400" dirty="0" smtClean="0"/>
          </a:p>
          <a:p>
            <a:pPr marL="0" indent="0">
              <a:buNone/>
            </a:pPr>
            <a:r>
              <a:rPr lang="en-US" altLang="en-US" sz="2400" dirty="0" smtClean="0"/>
              <a:t>There is, however, one drawback to the use of rubrics:</a:t>
            </a:r>
            <a:endParaRPr lang="en-US" altLang="en-US" sz="2400" dirty="0" smtClean="0"/>
          </a:p>
          <a:p>
            <a:pPr marL="0" indent="0" algn="ctr">
              <a:buNone/>
            </a:pPr>
            <a:r>
              <a:rPr lang="en-US" altLang="en-US" sz="2400" dirty="0" smtClean="0"/>
              <a:t>The students will want to have rubrics for </a:t>
            </a:r>
          </a:p>
          <a:p>
            <a:pPr marL="0" indent="0" algn="ctr">
              <a:buNone/>
            </a:pPr>
            <a:r>
              <a:rPr lang="en-US" altLang="en-US" sz="2400" b="1" i="1" u="sng" dirty="0" smtClean="0"/>
              <a:t>everything</a:t>
            </a:r>
            <a:r>
              <a:rPr lang="en-US" altLang="en-US" sz="2400" dirty="0" smtClean="0"/>
              <a:t> </a:t>
            </a:r>
          </a:p>
          <a:p>
            <a:pPr marL="0" indent="0" algn="ctr">
              <a:buNone/>
            </a:pPr>
            <a:r>
              <a:rPr lang="en-US" altLang="en-US" sz="2400" dirty="0" smtClean="0"/>
              <a:t>they learn!</a:t>
            </a:r>
          </a:p>
          <a:p>
            <a:pPr marL="0" indent="0">
              <a:buNone/>
            </a:pPr>
            <a:endParaRPr lang="en-US" altLang="en-US" sz="2400" dirty="0" smtClean="0"/>
          </a:p>
          <a:p>
            <a:endParaRPr lang="en-US" altLang="en-US" sz="2400" dirty="0"/>
          </a:p>
        </p:txBody>
      </p:sp>
      <p:pic>
        <p:nvPicPr>
          <p:cNvPr id="37892" name="Picture 4" descr="MCBD20164_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4495800"/>
            <a:ext cx="1874838" cy="1433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381000" y="685800"/>
            <a:ext cx="8229600" cy="5410200"/>
          </a:xfrm>
        </p:spPr>
        <p:txBody>
          <a:bodyPr/>
          <a:lstStyle/>
          <a:p>
            <a:pPr>
              <a:lnSpc>
                <a:spcPct val="90000"/>
              </a:lnSpc>
            </a:pPr>
            <a:r>
              <a:rPr lang="en-US" altLang="en-US" sz="2000" b="1" dirty="0"/>
              <a:t>Rubrics are an effective assessment tool in evaluating student performance in areas which are complex and vague.</a:t>
            </a:r>
          </a:p>
          <a:p>
            <a:pPr>
              <a:lnSpc>
                <a:spcPct val="90000"/>
              </a:lnSpc>
            </a:pPr>
            <a:r>
              <a:rPr lang="en-US" altLang="en-US" sz="2000" i="1" dirty="0"/>
              <a:t>Students take more responsibility for their own learning.</a:t>
            </a:r>
          </a:p>
          <a:p>
            <a:pPr>
              <a:lnSpc>
                <a:spcPct val="90000"/>
              </a:lnSpc>
            </a:pPr>
            <a:r>
              <a:rPr lang="en-US" altLang="en-US" sz="2000" b="1" dirty="0"/>
              <a:t>Students have a clearer idea of what is expected in terms of specific performance.</a:t>
            </a:r>
          </a:p>
          <a:p>
            <a:pPr>
              <a:lnSpc>
                <a:spcPct val="90000"/>
              </a:lnSpc>
            </a:pPr>
            <a:r>
              <a:rPr lang="en-US" altLang="en-US" sz="2000" i="1" dirty="0"/>
              <a:t>Stakeholders are given clear information about student assessment and instructional objectives.</a:t>
            </a:r>
          </a:p>
          <a:p>
            <a:pPr>
              <a:lnSpc>
                <a:spcPct val="90000"/>
              </a:lnSpc>
            </a:pPr>
            <a:r>
              <a:rPr lang="en-US" altLang="en-US" sz="2000" b="1" dirty="0"/>
              <a:t>Teachers clarify their goals, expectations, and focus.</a:t>
            </a:r>
          </a:p>
          <a:p>
            <a:pPr>
              <a:lnSpc>
                <a:spcPct val="90000"/>
              </a:lnSpc>
            </a:pPr>
            <a:r>
              <a:rPr lang="en-US" altLang="en-US" sz="2000" i="1" dirty="0"/>
              <a:t>Teachers find that their paperwork is reduced</a:t>
            </a:r>
            <a:r>
              <a:rPr lang="en-US" altLang="en-US" sz="2000" i="1" dirty="0" smtClean="0"/>
              <a:t>.</a:t>
            </a:r>
          </a:p>
          <a:p>
            <a:r>
              <a:rPr lang="en-US" altLang="en-US" sz="2000" b="1" dirty="0" smtClean="0"/>
              <a:t>When teachers begin designing assessments as part of their lesson planning, the process forces them to think carefully about what they are going to teach and what they expect students to learn.</a:t>
            </a:r>
          </a:p>
          <a:p>
            <a:r>
              <a:rPr lang="en-US" altLang="en-US" sz="2000" i="1" dirty="0" smtClean="0"/>
              <a:t>Prepare rubrics as guides students can use to build on current knowledge.</a:t>
            </a:r>
          </a:p>
          <a:p>
            <a:r>
              <a:rPr lang="en-US" altLang="en-US" sz="2000" b="1" dirty="0" smtClean="0"/>
              <a:t>Consider rubrics as part of your planning time, not as an additional time commitment to your preparation.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1143000"/>
            <a:ext cx="7467600" cy="274638"/>
          </a:xfrm>
        </p:spPr>
        <p:txBody>
          <a:bodyPr/>
          <a:lstStyle/>
          <a:p>
            <a:r>
              <a:rPr lang="en-US" altLang="en-US" sz="4000"/>
              <a:t>Can you think of an example when this was the case?</a:t>
            </a:r>
            <a:br>
              <a:rPr lang="en-US" altLang="en-US" sz="4000"/>
            </a:br>
            <a:endParaRPr lang="en-US" altLang="en-US" sz="4000"/>
          </a:p>
        </p:txBody>
      </p:sp>
      <p:pic>
        <p:nvPicPr>
          <p:cNvPr id="15364" name="Picture 4" descr="MCj0433797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2438400"/>
            <a:ext cx="3505200" cy="350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1343025"/>
            <a:ext cx="7772400" cy="74613"/>
          </a:xfrm>
        </p:spPr>
        <p:txBody>
          <a:bodyPr/>
          <a:lstStyle/>
          <a:p>
            <a:r>
              <a:rPr lang="en-US" altLang="en-US" sz="4000" dirty="0" smtClean="0">
                <a:solidFill>
                  <a:schemeClr val="tx1"/>
                </a:solidFill>
              </a:rPr>
              <a:t>This is </a:t>
            </a:r>
            <a:r>
              <a:rPr lang="en-US" altLang="en-US" sz="4000" dirty="0">
                <a:solidFill>
                  <a:schemeClr val="tx1"/>
                </a:solidFill>
              </a:rPr>
              <a:t>definitely true in the case of rubrics! </a:t>
            </a:r>
            <a:br>
              <a:rPr lang="en-US" altLang="en-US" sz="4000" dirty="0">
                <a:solidFill>
                  <a:schemeClr val="tx1"/>
                </a:solidFill>
              </a:rPr>
            </a:br>
            <a:endParaRPr lang="en-US" altLang="en-US" sz="4000" dirty="0">
              <a:solidFill>
                <a:schemeClr val="tx1"/>
              </a:solidFill>
            </a:endParaRPr>
          </a:p>
        </p:txBody>
      </p:sp>
      <p:sp>
        <p:nvSpPr>
          <p:cNvPr id="14339" name="Rectangle 3"/>
          <p:cNvSpPr>
            <a:spLocks noGrp="1" noChangeArrowheads="1"/>
          </p:cNvSpPr>
          <p:nvPr>
            <p:ph type="body" idx="1"/>
          </p:nvPr>
        </p:nvSpPr>
        <p:spPr>
          <a:xfrm>
            <a:off x="457200" y="2209800"/>
            <a:ext cx="8229600" cy="3916363"/>
          </a:xfrm>
        </p:spPr>
        <p:txBody>
          <a:bodyPr/>
          <a:lstStyle/>
          <a:p>
            <a:r>
              <a:rPr lang="en-US" altLang="en-US"/>
              <a:t>Learning to create rubrics is like learning anything valuable.  It takes an initial time investment.  Once the task becomes second nature, it actually saves time while creating a higher quality student product.</a:t>
            </a:r>
          </a:p>
        </p:txBody>
      </p:sp>
      <p:pic>
        <p:nvPicPr>
          <p:cNvPr id="14341" name="Picture 5" descr="MCj0304333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H="1" flipV="1">
            <a:off x="3429000" y="4876800"/>
            <a:ext cx="1676400" cy="1562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en-US"/>
              <a:t>What A Rubric Is:</a:t>
            </a:r>
          </a:p>
        </p:txBody>
      </p:sp>
      <p:sp>
        <p:nvSpPr>
          <p:cNvPr id="16387" name="Rectangle 3"/>
          <p:cNvSpPr>
            <a:spLocks noGrp="1" noChangeArrowheads="1"/>
          </p:cNvSpPr>
          <p:nvPr>
            <p:ph type="body" idx="1"/>
          </p:nvPr>
        </p:nvSpPr>
        <p:spPr/>
        <p:txBody>
          <a:bodyPr/>
          <a:lstStyle/>
          <a:p>
            <a:r>
              <a:rPr lang="en-US" altLang="en-US"/>
              <a:t>Rubrics are not a </a:t>
            </a:r>
            <a:r>
              <a:rPr lang="en-US" altLang="en-US" i="1"/>
              <a:t>form of assessment</a:t>
            </a:r>
            <a:r>
              <a:rPr lang="en-US" altLang="en-US"/>
              <a:t>, but are </a:t>
            </a:r>
            <a:r>
              <a:rPr lang="en-US" altLang="en-US" i="1"/>
              <a:t>the criteria</a:t>
            </a:r>
            <a:r>
              <a:rPr lang="en-US" altLang="en-US"/>
              <a:t> for making an assessment.</a:t>
            </a:r>
          </a:p>
          <a:p>
            <a:r>
              <a:rPr lang="en-US" altLang="en-US"/>
              <a:t>A rubric is a  scoring tool</a:t>
            </a:r>
          </a:p>
          <a:p>
            <a:r>
              <a:rPr lang="en-US" altLang="en-US"/>
              <a:t>It lists the criteria for a piece of work</a:t>
            </a:r>
          </a:p>
          <a:p>
            <a:endParaRPr lang="en-US" altLang="en-US"/>
          </a:p>
        </p:txBody>
      </p:sp>
      <p:pic>
        <p:nvPicPr>
          <p:cNvPr id="16388" name="Picture 4" descr="MCj042607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4648200"/>
            <a:ext cx="1841500" cy="1631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473869" y="304800"/>
            <a:ext cx="8229600" cy="4525963"/>
          </a:xfrm>
        </p:spPr>
        <p:txBody>
          <a:bodyPr/>
          <a:lstStyle/>
          <a:p>
            <a:r>
              <a:rPr lang="en-US" altLang="en-US" sz="2400" dirty="0" smtClean="0"/>
              <a:t>Rubrics articulate </a:t>
            </a:r>
            <a:r>
              <a:rPr lang="en-US" altLang="en-US" sz="2400" dirty="0"/>
              <a:t>gradations of quality for each </a:t>
            </a:r>
            <a:r>
              <a:rPr lang="en-US" altLang="en-US" sz="2400" dirty="0" smtClean="0"/>
              <a:t>criterion from </a:t>
            </a:r>
            <a:r>
              <a:rPr lang="en-US" altLang="en-US" sz="2400" dirty="0"/>
              <a:t>excellent to poor. </a:t>
            </a:r>
          </a:p>
          <a:p>
            <a:r>
              <a:rPr lang="en-US" altLang="en-US" sz="2400" dirty="0"/>
              <a:t> </a:t>
            </a:r>
            <a:r>
              <a:rPr lang="en-US" altLang="en-US" sz="2400" dirty="0" smtClean="0"/>
              <a:t>Rubrics support </a:t>
            </a:r>
            <a:r>
              <a:rPr lang="en-US" altLang="en-US" sz="2400" dirty="0"/>
              <a:t>the mandate for authentic (“real world”) assessment stated in national standards across the curriculum</a:t>
            </a:r>
            <a:r>
              <a:rPr lang="en-US" altLang="en-US" sz="2400" dirty="0" smtClean="0"/>
              <a:t>.</a:t>
            </a:r>
          </a:p>
          <a:p>
            <a:r>
              <a:rPr lang="en-US" altLang="en-US" sz="2400" dirty="0" smtClean="0"/>
              <a:t>Rubrics set forth precise criteria.  Teachers are better able to assess skills that may fall outside the scope of traditional testing.</a:t>
            </a:r>
          </a:p>
          <a:p>
            <a:r>
              <a:rPr lang="en-US" altLang="en-US" sz="2400" dirty="0" smtClean="0"/>
              <a:t>Rubrics provide consistent scores attached to each level, such as 1 through 5, that provide an objective basis for assigning grades.</a:t>
            </a:r>
          </a:p>
          <a:p>
            <a:endParaRPr lang="en-US" altLang="en-US" sz="2400" dirty="0"/>
          </a:p>
          <a:p>
            <a:endParaRPr lang="en-US" altLang="en-US" dirty="0"/>
          </a:p>
        </p:txBody>
      </p:sp>
      <p:pic>
        <p:nvPicPr>
          <p:cNvPr id="52228" name="Picture 4" descr="MCj025043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4800" y="4953000"/>
            <a:ext cx="947738" cy="14303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en-US"/>
              <a:t>Specifically, rubrics are:</a:t>
            </a:r>
          </a:p>
        </p:txBody>
      </p:sp>
      <p:sp>
        <p:nvSpPr>
          <p:cNvPr id="21507" name="Rectangle 3"/>
          <p:cNvSpPr>
            <a:spLocks noGrp="1" noChangeArrowheads="1"/>
          </p:cNvSpPr>
          <p:nvPr>
            <p:ph type="body" idx="1"/>
          </p:nvPr>
        </p:nvSpPr>
        <p:spPr/>
        <p:txBody>
          <a:bodyPr/>
          <a:lstStyle/>
          <a:p>
            <a:r>
              <a:rPr lang="en-US" altLang="en-US" dirty="0"/>
              <a:t>Matrixes </a:t>
            </a:r>
          </a:p>
          <a:p>
            <a:r>
              <a:rPr lang="en-US" altLang="en-US" dirty="0"/>
              <a:t>They define what is expected in a learning </a:t>
            </a:r>
            <a:r>
              <a:rPr lang="en-US" altLang="en-US" dirty="0" smtClean="0"/>
              <a:t>situation.</a:t>
            </a:r>
            <a:endParaRPr lang="en-US" altLang="en-US" dirty="0"/>
          </a:p>
          <a:p>
            <a:r>
              <a:rPr lang="en-US" altLang="en-US" dirty="0"/>
              <a:t>Rubrics can teach students to focus on current and future performance (“What steps can I take to progress to the next level?”)</a:t>
            </a:r>
          </a:p>
          <a:p>
            <a:pPr>
              <a:buFontTx/>
              <a:buNone/>
            </a:pPr>
            <a:endParaRPr lang="en-US" altLang="en-US" dirty="0"/>
          </a:p>
          <a:p>
            <a:endParaRPr lang="en-US"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p:txBody>
          <a:bodyPr/>
          <a:lstStyle/>
          <a:p>
            <a:pPr>
              <a:lnSpc>
                <a:spcPct val="90000"/>
              </a:lnSpc>
            </a:pPr>
            <a:r>
              <a:rPr lang="en-US" altLang="en-US" sz="2400"/>
              <a:t>A rubric is a working guide for students and teachers, usually handed out before the assignment begins in order to get students to think about the criteria on which their work will be judged.</a:t>
            </a:r>
          </a:p>
          <a:p>
            <a:pPr>
              <a:lnSpc>
                <a:spcPct val="90000"/>
              </a:lnSpc>
            </a:pPr>
            <a:r>
              <a:rPr lang="en-US" altLang="en-US" sz="2400"/>
              <a:t>A rubric enhances the quality of direct instruction, by providing focus, emphasis, and attention to particular details as a model for students.</a:t>
            </a:r>
          </a:p>
          <a:p>
            <a:pPr>
              <a:lnSpc>
                <a:spcPct val="90000"/>
              </a:lnSpc>
            </a:pPr>
            <a:r>
              <a:rPr lang="en-US" altLang="en-US" sz="2400"/>
              <a:t>Many experts believe that rubrics improve students’ end products and therefore increase learning.</a:t>
            </a:r>
          </a:p>
          <a:p>
            <a:pPr>
              <a:lnSpc>
                <a:spcPct val="90000"/>
              </a:lnSpc>
            </a:pPr>
            <a:r>
              <a:rPr lang="en-US" altLang="en-US" sz="2400"/>
              <a:t>Rubrics will provide the scaffolding necessary to improve the quality of their work and increase their knowledge.</a:t>
            </a:r>
          </a:p>
          <a:p>
            <a:pPr>
              <a:lnSpc>
                <a:spcPct val="90000"/>
              </a:lnSpc>
            </a:pPr>
            <a:endParaRPr lang="en-US" altLang="en-US"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a:t>When a Rubric is Well-Defined:</a:t>
            </a:r>
          </a:p>
        </p:txBody>
      </p:sp>
      <p:sp>
        <p:nvSpPr>
          <p:cNvPr id="48131" name="Rectangle 3"/>
          <p:cNvSpPr>
            <a:spLocks noGrp="1" noChangeArrowheads="1"/>
          </p:cNvSpPr>
          <p:nvPr>
            <p:ph type="body" idx="1"/>
          </p:nvPr>
        </p:nvSpPr>
        <p:spPr/>
        <p:txBody>
          <a:bodyPr/>
          <a:lstStyle/>
          <a:p>
            <a:pPr>
              <a:lnSpc>
                <a:spcPct val="90000"/>
              </a:lnSpc>
            </a:pPr>
            <a:r>
              <a:rPr lang="en-US" altLang="en-US"/>
              <a:t>Learners know exactly what is expected of them and how they can achieve a top grade.</a:t>
            </a:r>
          </a:p>
          <a:p>
            <a:pPr>
              <a:lnSpc>
                <a:spcPct val="90000"/>
              </a:lnSpc>
            </a:pPr>
            <a:r>
              <a:rPr lang="en-US" altLang="en-US"/>
              <a:t>Most learners want to excel and will work hard if they believe there is an opportunity for success.</a:t>
            </a:r>
          </a:p>
          <a:p>
            <a:pPr>
              <a:lnSpc>
                <a:spcPct val="90000"/>
              </a:lnSpc>
            </a:pPr>
            <a:r>
              <a:rPr lang="en-US" altLang="en-US"/>
              <a:t>They will exert more effort and produce more work to meet clearly expressed expectations for success.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1127</TotalTime>
  <Words>1712</Words>
  <Application>Microsoft Office PowerPoint</Application>
  <PresentationFormat>On-screen Show (4:3)</PresentationFormat>
  <Paragraphs>147</Paragraphs>
  <Slides>28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28</vt:i4>
      </vt:variant>
    </vt:vector>
  </HeadingPairs>
  <TitlesOfParts>
    <vt:vector size="30" baseType="lpstr">
      <vt:lpstr>Arial</vt:lpstr>
      <vt:lpstr>Default Design</vt:lpstr>
      <vt:lpstr>“Make Room for Rubrics”    Creating and Using Rubrics  </vt:lpstr>
      <vt:lpstr> Have you ever heard that a little hard work up front saves time in the end?    </vt:lpstr>
      <vt:lpstr>Can you think of an example when this was the case? </vt:lpstr>
      <vt:lpstr>This is definitely true in the case of rubrics!  </vt:lpstr>
      <vt:lpstr>What A Rubric Is:</vt:lpstr>
      <vt:lpstr>PowerPoint Presentation</vt:lpstr>
      <vt:lpstr>Specifically, rubrics are:</vt:lpstr>
      <vt:lpstr>PowerPoint Presentation</vt:lpstr>
      <vt:lpstr>When a Rubric is Well-Defined:</vt:lpstr>
      <vt:lpstr>PowerPoint Presentation</vt:lpstr>
      <vt:lpstr>Rubrics are scoring criteria that are:</vt:lpstr>
      <vt:lpstr>Why Use Rubrics?</vt:lpstr>
      <vt:lpstr>More Advantages of using Rubrics in Assessment:</vt:lpstr>
      <vt:lpstr>Common Features:</vt:lpstr>
      <vt:lpstr>The Result of Using Rubrics:</vt:lpstr>
      <vt:lpstr>A Second Reason that Rubrics are Useful:</vt:lpstr>
      <vt:lpstr>A Third Reason:</vt:lpstr>
      <vt:lpstr>Fourth:</vt:lpstr>
      <vt:lpstr>And Finally:</vt:lpstr>
      <vt:lpstr>To summarize; in the classroom, rubrics can:</vt:lpstr>
      <vt:lpstr>For the students, a rubric:</vt:lpstr>
      <vt:lpstr>There are two predominant types of rubrics:</vt:lpstr>
      <vt:lpstr>Constructing a Rubric:</vt:lpstr>
      <vt:lpstr>Here's How, Step-by-Step: </vt:lpstr>
      <vt:lpstr>What To Do Once You Created Rubrics</vt:lpstr>
      <vt:lpstr>Tips: </vt:lpstr>
      <vt:lpstr>In Conclusion</vt:lpstr>
      <vt:lpstr>PowerPoint Presentation</vt:lpstr>
    </vt:vector>
  </TitlesOfParts>
  <Company>Indiana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and Using Rubrics</dc:title>
  <dc:creator>Allix Cott</dc:creator>
  <cp:lastModifiedBy>Ginger McKinney</cp:lastModifiedBy>
  <cp:revision>17</cp:revision>
  <dcterms:created xsi:type="dcterms:W3CDTF">2007-08-22T05:30:36Z</dcterms:created>
  <dcterms:modified xsi:type="dcterms:W3CDTF">2015-06-10T16:51:46Z</dcterms:modified>
</cp:coreProperties>
</file>